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024" r:id="rId2"/>
    <p:sldId id="5034" r:id="rId3"/>
    <p:sldId id="5026" r:id="rId4"/>
    <p:sldId id="5033" r:id="rId5"/>
    <p:sldId id="5035" r:id="rId6"/>
    <p:sldId id="5027" r:id="rId7"/>
    <p:sldId id="5028" r:id="rId8"/>
    <p:sldId id="5038" r:id="rId9"/>
    <p:sldId id="5036" r:id="rId10"/>
    <p:sldId id="5029" r:id="rId11"/>
    <p:sldId id="5030" r:id="rId12"/>
    <p:sldId id="5037" r:id="rId13"/>
    <p:sldId id="5031" r:id="rId14"/>
    <p:sldId id="5032" r:id="rId15"/>
    <p:sldId id="49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2F2F2"/>
    <a:srgbClr val="CBCACB"/>
    <a:srgbClr val="F65437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31" autoAdjust="0"/>
    <p:restoredTop sz="96416" autoAdjust="0"/>
  </p:normalViewPr>
  <p:slideViewPr>
    <p:cSldViewPr snapToGrid="0" showGuides="1">
      <p:cViewPr varScale="1">
        <p:scale>
          <a:sx n="70" d="100"/>
          <a:sy n="70" d="100"/>
        </p:scale>
        <p:origin x="-816" y="-108"/>
      </p:cViewPr>
      <p:guideLst>
        <p:guide orient="horz" pos="2160"/>
        <p:guide pos="7491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14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106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7645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04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0006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769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xmlns="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xmlns="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xmlns="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xmlns="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9730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xmlns="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4712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xmlns="" id="{2373DDA6-9FB5-499A-8FD9-8B91AF084A5F}"/>
              </a:ext>
            </a:extLst>
          </p:cNvPr>
          <p:cNvSpPr/>
          <p:nvPr userDrawn="1"/>
        </p:nvSpPr>
        <p:spPr>
          <a:xfrm>
            <a:off x="1265091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5717EE70-02C3-4FF3-A3CB-88A1B6779337}"/>
              </a:ext>
            </a:extLst>
          </p:cNvPr>
          <p:cNvSpPr/>
          <p:nvPr userDrawn="1"/>
        </p:nvSpPr>
        <p:spPr>
          <a:xfrm>
            <a:off x="6307018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xmlns="" id="{397695A6-CB85-4FA1-81AE-A2D0D29782C0}"/>
              </a:ext>
            </a:extLst>
          </p:cNvPr>
          <p:cNvSpPr/>
          <p:nvPr userDrawn="1"/>
        </p:nvSpPr>
        <p:spPr>
          <a:xfrm>
            <a:off x="1265091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:a16="http://schemas.microsoft.com/office/drawing/2014/main" xmlns="" id="{60F7A21B-C033-43B8-8165-1712780DDCFA}"/>
              </a:ext>
            </a:extLst>
          </p:cNvPr>
          <p:cNvSpPr/>
          <p:nvPr userDrawn="1"/>
        </p:nvSpPr>
        <p:spPr>
          <a:xfrm>
            <a:off x="6307018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13B4367-2763-4939-BB98-BD3255F27690}"/>
              </a:ext>
            </a:extLst>
          </p:cNvPr>
          <p:cNvGrpSpPr/>
          <p:nvPr userDrawn="1"/>
        </p:nvGrpSpPr>
        <p:grpSpPr>
          <a:xfrm>
            <a:off x="5285910" y="3014954"/>
            <a:ext cx="1620180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xmlns="" id="{3A0F1D7B-3DF2-4CE6-AF34-AF1C8E108757}"/>
                </a:ext>
              </a:extLst>
            </p:cNvPr>
            <p:cNvSpPr/>
            <p:nvPr userDrawn="1"/>
          </p:nvSpPr>
          <p:spPr>
            <a:xfrm>
              <a:off x="5459394" y="3188438"/>
              <a:ext cx="1273212" cy="12732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7212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262736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xmlns="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xmlns="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xmlns="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:a16="http://schemas.microsoft.com/office/drawing/2014/main" xmlns="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xmlns="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785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1537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43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-1"/>
            <a:ext cx="12192001" cy="42785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83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215">
        <p14:gallery dir="l"/>
      </p:transition>
    </mc:Choice>
    <mc:Fallback>
      <p:transition spd="slow" advTm="721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529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45A6756-DF40-42AC-B331-3985A359031E}"/>
              </a:ext>
            </a:extLst>
          </p:cNvPr>
          <p:cNvGrpSpPr/>
          <p:nvPr userDrawn="1"/>
        </p:nvGrpSpPr>
        <p:grpSpPr>
          <a:xfrm>
            <a:off x="352011" y="3794781"/>
            <a:ext cx="1337610" cy="1693771"/>
            <a:chOff x="725788" y="4286547"/>
            <a:chExt cx="1337610" cy="1693771"/>
          </a:xfrm>
        </p:grpSpPr>
        <p:pic>
          <p:nvPicPr>
            <p:cNvPr id="4" name="Рисунок 3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776508" y="4286547"/>
              <a:ext cx="1236170" cy="12881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8A141197-BF37-4025-8590-EA5DD4578650}"/>
                </a:ext>
              </a:extLst>
            </p:cNvPr>
            <p:cNvSpPr/>
            <p:nvPr userDrawn="1"/>
          </p:nvSpPr>
          <p:spPr>
            <a:xfrm>
              <a:off x="725788" y="5583286"/>
              <a:ext cx="133761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1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                                Курской области</a:t>
              </a: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DFBC426B-9A70-4117-B33C-E19454283A6A}"/>
              </a:ext>
            </a:extLst>
          </p:cNvPr>
          <p:cNvSpPr/>
          <p:nvPr userDrawn="1"/>
        </p:nvSpPr>
        <p:spPr>
          <a:xfrm rot="16200000" flipV="1">
            <a:off x="628537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4007" y="3570493"/>
            <a:ext cx="9562055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4007" y="4060960"/>
            <a:ext cx="956205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4007" y="5643890"/>
            <a:ext cx="9562056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030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614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359538" y="1602584"/>
            <a:ext cx="3505529" cy="365283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350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:a16="http://schemas.microsoft.com/office/drawing/2014/main" xmlns="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368168" y="1165473"/>
            <a:ext cx="2487179" cy="2591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xmlns="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78663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:a16="http://schemas.microsoft.com/office/drawing/2014/main" xmlns="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 администрации 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xmlns="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xmlns="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72947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7233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049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9E6F6204-35AC-454B-8B2D-BA8415885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CB052193-2553-4387-8829-A089A77D1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281" y="6481703"/>
            <a:ext cx="109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|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+mn-cs"/>
              </a:rPr>
              <a:t>Конфликт</a:t>
            </a:r>
            <a:r>
              <a:rPr lang="ru-RU" sz="1600" baseline="0" dirty="0" smtClean="0">
                <a:solidFill>
                  <a:schemeClr val="tx1"/>
                </a:solidFill>
                <a:latin typeface="+mn-lt"/>
                <a:cs typeface="+mn-cs"/>
              </a:rPr>
              <a:t> интересов в сфере закупок товаров, работ, услуг для обеспечения государственных и муниципальных нужд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en-US" sz="16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xmlns="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7DB7562-A24C-414C-96E2-4D5D5831D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alphaModFix amt="70000"/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146521" y="6343819"/>
            <a:ext cx="396000" cy="4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688" r:id="rId6"/>
    <p:sldLayoutId id="2147483699" r:id="rId7"/>
    <p:sldLayoutId id="2147483693" r:id="rId8"/>
    <p:sldLayoutId id="2147483690" r:id="rId9"/>
    <p:sldLayoutId id="2147483694" r:id="rId10"/>
    <p:sldLayoutId id="2147483691" r:id="rId11"/>
    <p:sldLayoutId id="2147483701" r:id="rId12"/>
    <p:sldLayoutId id="2147483692" r:id="rId13"/>
    <p:sldLayoutId id="2147483680" r:id="rId14"/>
    <p:sldLayoutId id="2147483677" r:id="rId15"/>
    <p:sldLayoutId id="2147483675" r:id="rId16"/>
    <p:sldLayoutId id="2147483672" r:id="rId17"/>
    <p:sldLayoutId id="2147483666" r:id="rId18"/>
    <p:sldLayoutId id="2147483679" r:id="rId19"/>
    <p:sldLayoutId id="2147483697" r:id="rId20"/>
    <p:sldLayoutId id="2147483700" r:id="rId2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нешний, трава, здание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188F277-57D9-42E6-80B3-415DA19FF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6" b="26434"/>
          <a:stretch/>
        </p:blipFill>
        <p:spPr>
          <a:xfrm>
            <a:off x="0" y="1"/>
            <a:ext cx="12192000" cy="3429000"/>
          </a:xfrm>
        </p:spPr>
      </p:pic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14007" y="3570493"/>
            <a:ext cx="10077993" cy="376237"/>
          </a:xfrm>
        </p:spPr>
        <p:txBody>
          <a:bodyPr/>
          <a:lstStyle/>
          <a:p>
            <a:r>
              <a:rPr lang="ru-RU" dirty="0" smtClean="0"/>
              <a:t>Департамент Администрации Курской области по профилактике коррупционных и иных правонарушений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Конфликт интересов в сфере закупок товаров, работ, услуг для обеспечения государственных и муниципальных нужд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mtClean="0"/>
              <a:t>Гуляева Татьяна Сергеевна</a:t>
            </a:r>
          </a:p>
          <a:p>
            <a:r>
              <a:rPr lang="ru-RU" smtClean="0"/>
              <a:t>главный консультант управления по правоприменительной деятельности, профилактике коррупционных и иных правонарушений департамента Администрации Курской области по профилактике коррупционных и иных правонарушений</a:t>
            </a:r>
            <a:endParaRPr lang="ru-RU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3" y="5655735"/>
            <a:ext cx="1904999" cy="822423"/>
          </a:xfrm>
        </p:spPr>
        <p:txBody>
          <a:bodyPr/>
          <a:lstStyle/>
          <a:p>
            <a:pPr algn="ctr"/>
            <a:r>
              <a:rPr lang="ru-RU" sz="1600" smtClean="0"/>
              <a:t>Курск, ноябрь 2022 г.</a:t>
            </a:r>
            <a:endParaRPr lang="ru-RU" sz="16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DCBFE0F-5077-4AD5-A604-06AEABCDA0C0}"/>
              </a:ext>
            </a:extLst>
          </p:cNvPr>
          <p:cNvSpPr/>
          <p:nvPr/>
        </p:nvSpPr>
        <p:spPr>
          <a:xfrm>
            <a:off x="0" y="-5944"/>
            <a:ext cx="12192000" cy="3429000"/>
          </a:xfrm>
          <a:prstGeom prst="rect">
            <a:avLst/>
          </a:prstGeom>
          <a:solidFill>
            <a:schemeClr val="bg2">
              <a:lumMod val="1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55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30" y="399630"/>
            <a:ext cx="10865180" cy="90665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ea typeface="Calibri" panose="020F0502020204030204" pitchFamily="34" charset="0"/>
              </a:rPr>
              <a:t>Профили работников (служащих), участвующих </a:t>
            </a:r>
            <a:br>
              <a:rPr lang="ru-RU" dirty="0" smtClean="0">
                <a:ea typeface="Calibri" panose="020F0502020204030204" pitchFamily="34" charset="0"/>
              </a:rPr>
            </a:br>
            <a:r>
              <a:rPr lang="ru-RU" dirty="0" smtClean="0">
                <a:ea typeface="Calibri" panose="020F0502020204030204" pitchFamily="34" charset="0"/>
              </a:rPr>
              <a:t>в закупочной деятельности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50248" y="1287341"/>
            <a:ext cx="10595775" cy="14745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Список родственников и свойственников  руководителя заказчика, контрактного управляющего, членов контрактной службы (аукционной комиссии)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____________________________________________________________________________________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i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				(наименование органа, организации)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ФИО руководителя заказчика, а также его место работы и должность за последние 3 года.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7039057"/>
              </p:ext>
            </p:extLst>
          </p:nvPr>
        </p:nvGraphicFramePr>
        <p:xfrm>
          <a:off x="1365337" y="2692254"/>
          <a:ext cx="8879676" cy="1369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980"/>
                <a:gridCol w="3197996"/>
                <a:gridCol w="1536265"/>
                <a:gridCol w="3073435"/>
              </a:tblGrid>
              <a:tr h="363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родства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рождения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Место работы, должность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73443" y="4285830"/>
            <a:ext cx="11231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ФИО члена аукционной комиссии, а также его место работы и должность за последние 3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426765"/>
              </p:ext>
            </p:extLst>
          </p:nvPr>
        </p:nvGraphicFramePr>
        <p:xfrm>
          <a:off x="1420250" y="4739465"/>
          <a:ext cx="8826758" cy="1369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062"/>
                <a:gridCol w="3197996"/>
                <a:gridCol w="1536265"/>
                <a:gridCol w="3073435"/>
              </a:tblGrid>
              <a:tr h="363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родства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рождения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Место работы, должность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Профили поставщиков (субподрядчиков, соисполнителей)</a:t>
            </a:r>
            <a:endParaRPr lang="ru-RU" dirty="0"/>
          </a:p>
        </p:txBody>
      </p:sp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7762735"/>
              </p:ext>
            </p:extLst>
          </p:nvPr>
        </p:nvGraphicFramePr>
        <p:xfrm>
          <a:off x="1119674" y="1623529"/>
          <a:ext cx="10133044" cy="3911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339"/>
                <a:gridCol w="1229521"/>
                <a:gridCol w="1146162"/>
                <a:gridCol w="1625467"/>
                <a:gridCol w="1292037"/>
                <a:gridCol w="1106164"/>
                <a:gridCol w="2029299"/>
                <a:gridCol w="1100055"/>
              </a:tblGrid>
              <a:tr h="584917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Сведения контрактах (договорах) и о поставщиках, субподрядчиках (соисполнителях)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7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Номер договора (контакта) и дата его заключения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 договора (контакта)</a:t>
                      </a:r>
                      <a:endParaRPr lang="ru-RU" sz="1100" dirty="0">
                        <a:effectLst/>
                      </a:endParaRPr>
                    </a:p>
                    <a:p>
                      <a:pPr defTabSz="80168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руб.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Наименование, фирменное наименование (при наличии)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для юридического лица)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Идентифика-ционный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номер </a:t>
                      </a:r>
                      <a:r>
                        <a:rPr lang="ru-RU" sz="1400" dirty="0" err="1" smtClean="0">
                          <a:effectLst/>
                        </a:rPr>
                        <a:t>налогопла-тельщика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(ИНН)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Фамилия, имя,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отчество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при наличии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для физического лица)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Информация о субподрядчиках (соисполнителях) по контракту (Наименование, идентификационный номер налогоплательщика)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Руководители и  </a:t>
                      </a:r>
                      <a:r>
                        <a:rPr lang="ru-RU" sz="1400" dirty="0" err="1" smtClean="0">
                          <a:effectLst/>
                        </a:rPr>
                        <a:t>учре-дители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(ФИО)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1.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540" y="411354"/>
            <a:ext cx="10865180" cy="6959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Источники внешней информации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35670" y="1669079"/>
            <a:ext cx="10154920" cy="6905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информационная система в сфере закупок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zakupki.gov.ru</a:t>
            </a:r>
            <a:endParaRPr lang="ru-RU" sz="2000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5670" y="2572658"/>
            <a:ext cx="10154920" cy="6905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Федеральной налоговой службы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nalog.ru</a:t>
            </a:r>
            <a:endParaRPr lang="ru-RU" sz="2000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5670" y="3547573"/>
            <a:ext cx="10154920" cy="6905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сервис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«Прозрачный бизнес»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https://pb.nalog.ru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5670" y="4522488"/>
            <a:ext cx="10154920" cy="6905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Веб-сервис для проверки контрагентов «Контур-Фокус»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focus.kontur.ru </a:t>
            </a:r>
            <a:endParaRPr lang="ru-RU" sz="2000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89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475" y="399631"/>
            <a:ext cx="10865180" cy="6959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Перекрестный анализ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2269" y="2922127"/>
            <a:ext cx="3360972" cy="12953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 служащего (работника)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3431" y="2817864"/>
            <a:ext cx="3736225" cy="1362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 поставщика (организации, учреждения, фирмы, ИП)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4809153" y="2136104"/>
            <a:ext cx="1774279" cy="681760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10800000">
            <a:off x="4784201" y="3881770"/>
            <a:ext cx="1669735" cy="670951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98" y="380969"/>
            <a:ext cx="10865180" cy="9812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Типовые ситуации конфликта интересов, применимые непосредственно для целей закупок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9799" y="1632430"/>
            <a:ext cx="10865179" cy="40934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 в конкурентных процедурах по определению поставщика (подрядчика, исполнителя) участвует организация, в которой работает близкий родственник члена комиссии либо иного служащего (работника), заинтересованного в осуществлении закупки;</a:t>
            </a:r>
          </a:p>
          <a:p>
            <a:pPr indent="4500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 в конкурентных процедурах участвует организация, в которой у члена комиссии либо у иного служащего (работника), заинтересованного в осуществлении закупки, имеется доля участия в уставном капитале (такие лица являются учредителями (соучредителями));</a:t>
            </a:r>
          </a:p>
          <a:p>
            <a:pPr indent="450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в конкурентных процедурах участвует организация, в которой ранее работал член комиссии либо иной служащий (работник), заинтересованный в осуществлении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закупки;</a:t>
            </a:r>
          </a:p>
          <a:p>
            <a:pPr indent="450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руководитель заказчика одновременно является представителем учредителя некоммерческой организации (участника закупки).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12692"/>
            <a:ext cx="12192000" cy="38889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112FCAF-875D-4788-9F4B-C1518A52DBC3}"/>
              </a:ext>
            </a:extLst>
          </p:cNvPr>
          <p:cNvSpPr/>
          <p:nvPr/>
        </p:nvSpPr>
        <p:spPr>
          <a:xfrm>
            <a:off x="1761095" y="3014759"/>
            <a:ext cx="8669810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5400" dirty="0">
                <a:solidFill>
                  <a:srgbClr val="FFFFFF"/>
                </a:solidFill>
                <a:latin typeface="+mj-lt"/>
              </a:rPr>
              <a:t>СПАСИБО ЗА ВНИМАНИЕ</a:t>
            </a:r>
            <a:endParaRPr lang="en-US" sz="5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2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872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Изменения в законодательстве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46060" y="998852"/>
            <a:ext cx="11277308" cy="50471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Федеральным законом от 11 июня 2022 года № 160-ФЗ «О внесении изменений в статью 3 Федерального закона «О закупках товаров, работ, услуг отдельными видами юридических лиц» и Федеральный закон «О контрактной системе в сфере закупок товаров, работ, услуг для обеспечения государственных и муниципальных нужд» внесены изменения в федеральные  законы № 44-ФЗ и 223-ФЗ, вступающие в силу в разные сроки. </a:t>
            </a:r>
          </a:p>
          <a:p>
            <a:pPr indent="4500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июля 2022 года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0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Федеральном законе № 44-ФЗ: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установлена обязанность руководителя заказчика, сотрудников контрактной службы, контрактных управляющих, членов комиссий принимать меры по предотвращению и урегулированию конфликта интересов (ст. 38 дополнена ч. 7, ст. 39 – новой ч. 10);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обязанность члена комиссии при возникновении обстоятельств, препятствующих нахождению в составе комиссии, незамедлительно сообщить заказчику (изм. в ч. 7 ст. 39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ч. 6 ст. 39 скорректирован перечень лиц, которые не могут быть членами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комиссии.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90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3A320FF-E44D-4C4C-8C1F-942FCEBB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50" y="410547"/>
            <a:ext cx="11962750" cy="124484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600" dirty="0" smtClean="0"/>
              <a:t>Федеральный закон от 5 апреля 2013 года № 44-ФЗ  </a:t>
            </a:r>
            <a:br>
              <a:rPr lang="ru-RU" sz="2600" dirty="0" smtClean="0"/>
            </a:br>
            <a:r>
              <a:rPr lang="ru-RU" sz="2600" dirty="0" smtClean="0"/>
              <a:t>«О контрактной системе в сфере закупок товаров, работ, услуг для обеспечения государственных и муниципальных нужд» (ст. 39, ч. 6)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400" i="1" dirty="0" smtClean="0"/>
              <a:t>Членами комиссии </a:t>
            </a:r>
            <a:r>
              <a:rPr lang="ru-RU" sz="2400" i="1" u="sng" dirty="0" smtClean="0"/>
              <a:t>НЕ МОГУТ БЫТЬ</a:t>
            </a:r>
            <a:r>
              <a:rPr lang="ru-RU" sz="2400" i="1" dirty="0" smtClean="0"/>
              <a:t>:</a:t>
            </a:r>
            <a:endParaRPr lang="ru-RU" sz="2600" i="1" dirty="0"/>
          </a:p>
        </p:txBody>
      </p:sp>
      <p:sp>
        <p:nvSpPr>
          <p:cNvPr id="8" name="Snip Single Corner Rectangle 3">
            <a:extLst>
              <a:ext uri="{FF2B5EF4-FFF2-40B4-BE49-F238E27FC236}">
                <a16:creationId xmlns:a16="http://schemas.microsoft.com/office/drawing/2014/main" xmlns="" id="{62FFA9DA-F5BA-4E1E-9D84-0977BF971FC3}"/>
              </a:ext>
            </a:extLst>
          </p:cNvPr>
          <p:cNvSpPr/>
          <p:nvPr/>
        </p:nvSpPr>
        <p:spPr>
          <a:xfrm>
            <a:off x="317239" y="2034074"/>
            <a:ext cx="3481037" cy="178255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084" y="2060358"/>
            <a:ext cx="331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физические лица, которые были привлечены в качестве экспертов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проведению экспертной оценки извещения об осуществлении закупки, документации о закупке, заявок на участие в конкурсе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nip Single Corner Rectangle 3">
            <a:extLst>
              <a:ext uri="{FF2B5EF4-FFF2-40B4-BE49-F238E27FC236}">
                <a16:creationId xmlns:a16="http://schemas.microsoft.com/office/drawing/2014/main" xmlns="" id="{62FFA9DA-F5BA-4E1E-9D84-0977BF971FC3}"/>
              </a:ext>
            </a:extLst>
          </p:cNvPr>
          <p:cNvSpPr/>
          <p:nvPr/>
        </p:nvSpPr>
        <p:spPr>
          <a:xfrm>
            <a:off x="317239" y="4214931"/>
            <a:ext cx="11318170" cy="173751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физические лица, имеющие личную заинтересованность в результатах определения поставщика (подрядчика, исполнителя), в том числе физические лица, подавшие заявки на участие в определении поставщика (подрядчика, исполнителя), либо состоящие в трудовых отношениях с организациями или физическими лицами, подавшими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анные заявки, либо являющиеся управляющими организаций, подавших заявки на участие в определении поставщика (подрядчика, исполнителя). Понятие «личная заинтересованность» используется в значении, указанном в Федеральном законе от 25 декабря 2008 года № 273-ФЗ «О противодействии коррупции».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Single Corner Rectangle 3">
            <a:extLst>
              <a:ext uri="{FF2B5EF4-FFF2-40B4-BE49-F238E27FC236}">
                <a16:creationId xmlns:a16="http://schemas.microsoft.com/office/drawing/2014/main" xmlns="" id="{62FFA9DA-F5BA-4E1E-9D84-0977BF971FC3}"/>
              </a:ext>
            </a:extLst>
          </p:cNvPr>
          <p:cNvSpPr/>
          <p:nvPr/>
        </p:nvSpPr>
        <p:spPr>
          <a:xfrm>
            <a:off x="4106912" y="2053697"/>
            <a:ext cx="4207425" cy="176292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физические лица, являющиеся участниками (акционерами) организаций, подавших заявки на участие в закупке, членами их органов управления, кредиторами участников закупки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nip Single Corner Rectangle 3">
            <a:extLst>
              <a:ext uri="{FF2B5EF4-FFF2-40B4-BE49-F238E27FC236}">
                <a16:creationId xmlns:a16="http://schemas.microsoft.com/office/drawing/2014/main" xmlns="" id="{62FFA9DA-F5BA-4E1E-9D84-0977BF971FC3}"/>
              </a:ext>
            </a:extLst>
          </p:cNvPr>
          <p:cNvSpPr/>
          <p:nvPr/>
        </p:nvSpPr>
        <p:spPr>
          <a:xfrm>
            <a:off x="8622972" y="2027582"/>
            <a:ext cx="3012437" cy="178904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должностные лица органов контроля, указанных в части 1 статьи 99 Федерального закона от 5 апреля 2013 года № 44-ФЗ, непосредственно осуществляющие контроль в сфере закупок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79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872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Изменения в законодательстве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7830" y="1034021"/>
            <a:ext cx="11277308" cy="533161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4500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июля 2022 года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0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Федеральном законе №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223-ФЗ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заказчика, член комиссии по осуществлению закупок обязаны при осуществлении закупок принимать меры по предотвращению и урегулированию конфликта интересов в соответствии с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Федеральным законом от 25 декабря 2008 года № 273-ФЗ «О противодействии коррупции»;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установлено,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членами комиссии не могут быть (ст. 3 дополнена новой ч. 7.2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4500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лица, имеющие личную заинтересованность в результатах закупки;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4500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лица, являющиеся участниками (акционерами) организаций, подавших заявки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закупке, членами их органов управления, кредиторами участников закупки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4500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в случаях, определенных положением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закупке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000" algn="just"/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обязанность члена комиссии при возникновении обстоятельств, препятствующих нахождению в составе комиссии, незамедлительно сообщить об этом заказчику (ст. 3 дополнена новой ч. 7.3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7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872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Изменения в законодательстве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7830" y="1034021"/>
            <a:ext cx="11277308" cy="53316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4500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2023 </a:t>
            </a: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0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В Федеральном законе №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44-ФЗ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п. 9 ч. 1 ст. 31 уточняется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возможных участников конфликта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должностным лицам заказчика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(руководитель заказчика, член комиссии по осуществлению закупок, руководитель контрактной службы заказчика, контрактный управляющий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их родственникам быть:</a:t>
            </a:r>
          </a:p>
          <a:p>
            <a:pPr marL="342900" indent="4500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закупки,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том числе в качестве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ИП;</a:t>
            </a:r>
          </a:p>
          <a:p>
            <a:pPr marL="342900" indent="4500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учредителями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 руководителями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поставщика;</a:t>
            </a:r>
          </a:p>
          <a:p>
            <a:pPr marL="342900" indent="4500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выгодоприобретателями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закупки, владеющим больше, чем 10% акций или долей компании.</a:t>
            </a:r>
          </a:p>
          <a:p>
            <a:pPr indent="450000" algn="just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/>
          </a:p>
          <a:p>
            <a:pPr indent="450000" algn="just">
              <a:lnSpc>
                <a:spcPct val="90000"/>
              </a:lnSpc>
              <a:spcBef>
                <a:spcPts val="1000"/>
              </a:spcBef>
              <a:defRPr/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0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943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Организация работы по выявлению личной заинтересованности работников при осуществлении закупок</a:t>
            </a:r>
            <a:endParaRPr lang="ru-RU" dirty="0"/>
          </a:p>
        </p:txBody>
      </p:sp>
      <p:sp>
        <p:nvSpPr>
          <p:cNvPr id="3" name="Стрелка влево 2"/>
          <p:cNvSpPr/>
          <p:nvPr/>
        </p:nvSpPr>
        <p:spPr>
          <a:xfrm rot="18475337">
            <a:off x="3505405" y="3984513"/>
            <a:ext cx="632917" cy="38854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 rot="14463639">
            <a:off x="8296760" y="3990727"/>
            <a:ext cx="632917" cy="38987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1080" y="2000989"/>
            <a:ext cx="8150385" cy="18134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направленная на выявление личной заинтересованности, должна осуществляться с учетом фактических возможностей органа (организации)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" y="4543174"/>
            <a:ext cx="5257489" cy="1194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профилактические мероприятия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7063" y="4543174"/>
            <a:ext cx="4750634" cy="1194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30" y="399630"/>
            <a:ext cx="10865180" cy="10895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Определение перечня лиц</a:t>
            </a:r>
            <a:r>
              <a:rPr lang="ru-RU" smtClean="0"/>
              <a:t>, </a:t>
            </a:r>
            <a:br>
              <a:rPr lang="ru-RU" smtClean="0"/>
            </a:br>
            <a:r>
              <a:rPr lang="ru-RU" smtClean="0"/>
              <a:t>участвующих </a:t>
            </a:r>
            <a:r>
              <a:rPr lang="ru-RU" dirty="0" smtClean="0"/>
              <a:t>в осуществлении закупки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0249" y="2202193"/>
            <a:ext cx="7550064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заказчика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0249" y="2920601"/>
            <a:ext cx="7550064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Члены коллегиального органа по осуществлению закупок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0249" y="3610492"/>
            <a:ext cx="7550064" cy="575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Руководитель контрактной службы, работники контрактной службы, контрактный управляющий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0249" y="4392653"/>
            <a:ext cx="7550064" cy="6748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Служащие (работники), заинтересованные в осуществлении закупки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0249" y="5274382"/>
            <a:ext cx="7550064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Иные лица, участвующие в осуществлении закупок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30" y="399630"/>
            <a:ext cx="10865180" cy="10895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Декларация о возможной личной заинтересованности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27830" y="1034021"/>
            <a:ext cx="11277308" cy="53316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450000" algn="just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/>
          </a:p>
          <a:p>
            <a:pPr indent="450000" algn="just">
              <a:lnSpc>
                <a:spcPct val="90000"/>
              </a:lnSpc>
              <a:spcBef>
                <a:spcPts val="1000"/>
              </a:spcBef>
              <a:defRPr/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257" y="1567542"/>
            <a:ext cx="3452221" cy="4650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307" y="1567542"/>
            <a:ext cx="3442771" cy="4572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3907" y="1567542"/>
            <a:ext cx="3671876" cy="49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70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37" y="399631"/>
            <a:ext cx="10865180" cy="6959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5195069" y="2494716"/>
            <a:ext cx="1924849" cy="1010564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5"/>
                </a:solidFill>
              </a:rPr>
              <a:t>Трудовая книжка</a:t>
            </a:r>
            <a:endParaRPr lang="ru-RU" sz="1600" dirty="0">
              <a:solidFill>
                <a:schemeClr val="accent5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1224749" y="1981348"/>
            <a:ext cx="4122499" cy="1010564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5"/>
                </a:solidFill>
              </a:rPr>
              <a:t>Анкета при поступлении на службу/личная карточка работника</a:t>
            </a:r>
            <a:endParaRPr lang="ru-RU" sz="1600" dirty="0">
              <a:solidFill>
                <a:schemeClr val="accent5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981943" y="1985391"/>
            <a:ext cx="4217551" cy="101865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5"/>
                </a:solidFill>
              </a:rPr>
              <a:t>Сведения о доходах, расходах, об имуществе и обязательствах имущественного характера</a:t>
            </a:r>
            <a:endParaRPr lang="ru-RU" sz="1600" dirty="0">
              <a:solidFill>
                <a:schemeClr val="accent5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1224749" y="3115129"/>
            <a:ext cx="4122499" cy="1088572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5"/>
                </a:solidFill>
              </a:rPr>
              <a:t>Ежегодное добровольное предоставление декларации о возможной личной заинтересованности </a:t>
            </a:r>
            <a:endParaRPr lang="ru-RU" sz="1600" dirty="0">
              <a:solidFill>
                <a:schemeClr val="accent5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6981943" y="3115129"/>
            <a:ext cx="4201259" cy="1010564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5"/>
                </a:solidFill>
              </a:rPr>
              <a:t>Иные источники </a:t>
            </a:r>
            <a:endParaRPr lang="ru-RU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66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урск-2">
      <a:dk1>
        <a:srgbClr val="262626"/>
      </a:dk1>
      <a:lt1>
        <a:srgbClr val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3AADA5"/>
      </a:accent3>
      <a:accent4>
        <a:srgbClr val="00ADEE"/>
      </a:accent4>
      <a:accent5>
        <a:srgbClr val="0080B6"/>
      </a:accent5>
      <a:accent6>
        <a:srgbClr val="3AADA5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4591</TotalTime>
  <Words>943</Words>
  <Application>Microsoft Office PowerPoint</Application>
  <PresentationFormat>Произвольный</PresentationFormat>
  <Paragraphs>193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Изменения в законодательстве</vt:lpstr>
      <vt:lpstr>Федеральный закон от 5 апреля 2013 года № 44-ФЗ   «О контрактной системе в сфере закупок товаров, работ, услуг для обеспечения государственных и муниципальных нужд» (ст. 39, ч. 6)  Членами комиссии НЕ МОГУТ БЫТЬ:</vt:lpstr>
      <vt:lpstr>Изменения в законодательстве</vt:lpstr>
      <vt:lpstr>Изменения в законодательстве</vt:lpstr>
      <vt:lpstr>Организация работы по выявлению личной заинтересованности работников при осуществлении закупок</vt:lpstr>
      <vt:lpstr>Определение перечня лиц,  участвующих в осуществлении закупки</vt:lpstr>
      <vt:lpstr>Декларация о возможной личной заинтересованности</vt:lpstr>
      <vt:lpstr>Источники информации</vt:lpstr>
      <vt:lpstr>Профили работников (служащих), участвующих  в закупочной деятельности</vt:lpstr>
      <vt:lpstr>Профили поставщиков (субподрядчиков, соисполнителей)</vt:lpstr>
      <vt:lpstr>Источники внешней информации </vt:lpstr>
      <vt:lpstr>Перекрестный анализ</vt:lpstr>
      <vt:lpstr>Типовые ситуации конфликта интересов, применимые непосредственно для целей закупок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Приемная</dc:creator>
  <cp:lastModifiedBy>Приемная</cp:lastModifiedBy>
  <cp:revision>1437</cp:revision>
  <dcterms:created xsi:type="dcterms:W3CDTF">2018-08-30T06:48:50Z</dcterms:created>
  <dcterms:modified xsi:type="dcterms:W3CDTF">2022-12-07T14:05:26Z</dcterms:modified>
</cp:coreProperties>
</file>